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6" r:id="rId2"/>
    <p:sldId id="289" r:id="rId3"/>
    <p:sldId id="315" r:id="rId4"/>
    <p:sldId id="326" r:id="rId5"/>
    <p:sldId id="327" r:id="rId6"/>
    <p:sldId id="288" r:id="rId7"/>
    <p:sldId id="328" r:id="rId8"/>
    <p:sldId id="29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2" d="100"/>
          <a:sy n="102" d="100"/>
        </p:scale>
        <p:origin x="13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2"/>
            <a:ext cx="2971800" cy="458787"/>
          </a:xfrm>
          <a:prstGeom prst="rect">
            <a:avLst/>
          </a:prstGeom>
        </p:spPr>
        <p:txBody>
          <a:bodyPr vert="horz" lIns="91402" tIns="45701" rIns="91402" bIns="45701"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884613" y="2"/>
            <a:ext cx="2971800" cy="458787"/>
          </a:xfrm>
          <a:prstGeom prst="rect">
            <a:avLst/>
          </a:prstGeom>
        </p:spPr>
        <p:txBody>
          <a:bodyPr vert="horz" lIns="91402" tIns="45701" rIns="91402" bIns="45701" rtlCol="0"/>
          <a:lstStyle>
            <a:lvl1pPr algn="r">
              <a:defRPr sz="1200"/>
            </a:lvl1pPr>
          </a:lstStyle>
          <a:p>
            <a:fld id="{9E190B0C-A475-4E50-A63F-CB1C10C29024}" type="datetime1">
              <a:rPr lang="en-US" smtClean="0"/>
              <a:t>2/1/2026</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685215"/>
            <a:ext cx="2971800" cy="458786"/>
          </a:xfrm>
          <a:prstGeom prst="rect">
            <a:avLst/>
          </a:prstGeom>
        </p:spPr>
        <p:txBody>
          <a:bodyPr vert="horz" lIns="91402" tIns="45701" rIns="91402" bIns="4570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884613" y="8685215"/>
            <a:ext cx="2971800" cy="458786"/>
          </a:xfrm>
          <a:prstGeom prst="rect">
            <a:avLst/>
          </a:prstGeom>
        </p:spPr>
        <p:txBody>
          <a:bodyPr vert="horz" lIns="91402" tIns="45701" rIns="91402" bIns="45701"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7"/>
          </a:xfrm>
          <a:prstGeom prst="rect">
            <a:avLst/>
          </a:prstGeom>
        </p:spPr>
        <p:txBody>
          <a:bodyPr vert="horz" lIns="91402" tIns="45701" rIns="91402" bIns="45701" rtlCol="0"/>
          <a:lstStyle>
            <a:lvl1pPr algn="l">
              <a:defRPr sz="1200"/>
            </a:lvl1pPr>
          </a:lstStyle>
          <a:p>
            <a:endParaRPr lang="en-US"/>
          </a:p>
        </p:txBody>
      </p:sp>
      <p:sp>
        <p:nvSpPr>
          <p:cNvPr id="3" name="Date Placeholder 2"/>
          <p:cNvSpPr>
            <a:spLocks noGrp="1"/>
          </p:cNvSpPr>
          <p:nvPr>
            <p:ph type="dt" idx="1"/>
          </p:nvPr>
        </p:nvSpPr>
        <p:spPr>
          <a:xfrm>
            <a:off x="3884613" y="2"/>
            <a:ext cx="2971800" cy="458787"/>
          </a:xfrm>
          <a:prstGeom prst="rect">
            <a:avLst/>
          </a:prstGeom>
        </p:spPr>
        <p:txBody>
          <a:bodyPr vert="horz" lIns="91402" tIns="45701" rIns="91402" bIns="45701" rtlCol="0"/>
          <a:lstStyle>
            <a:lvl1pPr algn="r">
              <a:defRPr sz="1200"/>
            </a:lvl1pPr>
          </a:lstStyle>
          <a:p>
            <a:fld id="{FF55DB56-379B-4B22-AC9A-868EFCA80D72}" type="datetime1">
              <a:rPr lang="en-US" smtClean="0"/>
              <a:t>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02" tIns="45701" rIns="91402" bIns="45701" rtlCol="0" anchor="ctr"/>
          <a:lstStyle/>
          <a:p>
            <a:endParaRPr lang="en-US"/>
          </a:p>
        </p:txBody>
      </p:sp>
      <p:sp>
        <p:nvSpPr>
          <p:cNvPr id="5" name="Notes Placeholder 4"/>
          <p:cNvSpPr>
            <a:spLocks noGrp="1"/>
          </p:cNvSpPr>
          <p:nvPr>
            <p:ph type="body" sz="quarter" idx="3"/>
          </p:nvPr>
        </p:nvSpPr>
        <p:spPr>
          <a:xfrm>
            <a:off x="685801" y="4400551"/>
            <a:ext cx="5486400" cy="3600449"/>
          </a:xfrm>
          <a:prstGeom prst="rect">
            <a:avLst/>
          </a:prstGeom>
        </p:spPr>
        <p:txBody>
          <a:bodyPr vert="horz" lIns="91402" tIns="45701" rIns="91402" bIns="457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6"/>
          </a:xfrm>
          <a:prstGeom prst="rect">
            <a:avLst/>
          </a:prstGeom>
        </p:spPr>
        <p:txBody>
          <a:bodyPr vert="horz" lIns="91402" tIns="45701" rIns="91402" bIns="4570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6"/>
          </a:xfrm>
          <a:prstGeom prst="rect">
            <a:avLst/>
          </a:prstGeom>
        </p:spPr>
        <p:txBody>
          <a:bodyPr vert="horz" lIns="91402" tIns="45701" rIns="91402" bIns="45701"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2/1/2026</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2/1/2026</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2/1/2026</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2/1/2026</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2/1/2026</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2/1/2026</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2/1/2026</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2/1/2026</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2/1/2026</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2/1/2026</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2/1/2026</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2/1/2026</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hyperlink" Target="http://www.springvalleytx.com/"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tmp"/></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FEBRUARY  2026</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3396571"/>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Spring Valley Village Residents,</a:t>
            </a:r>
          </a:p>
          <a:p>
            <a:pPr marL="0" marR="0">
              <a:lnSpc>
                <a:spcPct val="107000"/>
              </a:lnSpc>
              <a:spcAft>
                <a:spcPts val="800"/>
              </a:spcAft>
            </a:pPr>
            <a:r>
              <a:rPr lang="en-US" sz="1400" kern="100" dirty="0">
                <a:solidFill>
                  <a:srgbClr val="0D0DB3"/>
                </a:solidFill>
                <a:effectLst/>
                <a:latin typeface="Aptos" panose="020B0004020202020204" pitchFamily="34" charset="0"/>
                <a:ea typeface="Aptos" panose="020B0004020202020204" pitchFamily="34" charset="0"/>
                <a:cs typeface="Times New Roman" panose="02020603050405020304" pitchFamily="18" charset="0"/>
              </a:rPr>
              <a:t>     We hope the new year is off to a good start. See the information for the </a:t>
            </a:r>
            <a:r>
              <a:rPr lang="en-US" sz="1400" b="1" kern="100" dirty="0">
                <a:solidFill>
                  <a:srgbClr val="0D0DB3"/>
                </a:solidFill>
                <a:effectLst/>
                <a:latin typeface="Aptos" panose="020B0004020202020204" pitchFamily="34" charset="0"/>
                <a:ea typeface="Aptos" panose="020B0004020202020204" pitchFamily="34" charset="0"/>
                <a:cs typeface="Times New Roman" panose="02020603050405020304" pitchFamily="18" charset="0"/>
              </a:rPr>
              <a:t>Home Safe </a:t>
            </a:r>
            <a:r>
              <a:rPr lang="en-US" sz="1400" kern="100" dirty="0">
                <a:solidFill>
                  <a:srgbClr val="0D0DB3"/>
                </a:solidFill>
                <a:latin typeface="Aptos" panose="020B0004020202020204" pitchFamily="34" charset="0"/>
                <a:ea typeface="Aptos" panose="020B0004020202020204" pitchFamily="34" charset="0"/>
                <a:cs typeface="Times New Roman" panose="02020603050405020304" pitchFamily="18" charset="0"/>
              </a:rPr>
              <a:t>and </a:t>
            </a:r>
            <a:r>
              <a:rPr lang="en-US" sz="1400" b="1" kern="100" dirty="0">
                <a:solidFill>
                  <a:srgbClr val="0D0DB3"/>
                </a:solidFill>
                <a:latin typeface="Aptos" panose="020B0004020202020204" pitchFamily="34" charset="0"/>
                <a:ea typeface="Aptos" panose="020B0004020202020204" pitchFamily="34" charset="0"/>
                <a:cs typeface="Times New Roman" panose="02020603050405020304" pitchFamily="18" charset="0"/>
              </a:rPr>
              <a:t>Safe check </a:t>
            </a:r>
            <a:r>
              <a:rPr lang="en-US" sz="1400" kern="100" dirty="0">
                <a:solidFill>
                  <a:srgbClr val="0D0DB3"/>
                </a:solidFill>
                <a:latin typeface="Aptos" panose="020B0004020202020204" pitchFamily="34" charset="0"/>
                <a:ea typeface="Aptos" panose="020B0004020202020204" pitchFamily="34" charset="0"/>
                <a:cs typeface="Times New Roman" panose="02020603050405020304" pitchFamily="18" charset="0"/>
              </a:rPr>
              <a:t>programs we offer. </a:t>
            </a:r>
            <a:r>
              <a:rPr lang="en-US" sz="1400" kern="100" dirty="0">
                <a:solidFill>
                  <a:srgbClr val="0D0DB3"/>
                </a:solidFill>
                <a:effectLst/>
                <a:latin typeface="Aptos" panose="020B0004020202020204" pitchFamily="34" charset="0"/>
                <a:ea typeface="Aptos" panose="020B0004020202020204" pitchFamily="34" charset="0"/>
                <a:cs typeface="Times New Roman" panose="02020603050405020304" pitchFamily="18" charset="0"/>
              </a:rPr>
              <a:t>Below are a few more things to keep in mind while you go about your daily activities.  As always, we are available whenever you have concerns.</a:t>
            </a:r>
          </a:p>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cautious while in and around our school zones</a:t>
            </a:r>
          </a:p>
          <a:p>
            <a:pPr marL="0" marR="0">
              <a:lnSpc>
                <a:spcPct val="107000"/>
              </a:lnSpc>
              <a:spcBef>
                <a:spcPts val="0"/>
              </a:spcBef>
              <a:spcAft>
                <a:spcPts val="0"/>
              </a:spcAft>
            </a:pPr>
            <a:endPar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FEBRUARY 2026</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225959364"/>
              </p:ext>
            </p:extLst>
          </p:nvPr>
        </p:nvGraphicFramePr>
        <p:xfrm>
          <a:off x="276943" y="737664"/>
          <a:ext cx="6911109" cy="1662637"/>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842147">
                  <a:extLst>
                    <a:ext uri="{9D8B030D-6E8A-4147-A177-3AD203B41FA5}">
                      <a16:colId xmlns:a16="http://schemas.microsoft.com/office/drawing/2014/main" val="1397268744"/>
                    </a:ext>
                  </a:extLst>
                </a:gridCol>
                <a:gridCol w="1196608">
                  <a:extLst>
                    <a:ext uri="{9D8B030D-6E8A-4147-A177-3AD203B41FA5}">
                      <a16:colId xmlns:a16="http://schemas.microsoft.com/office/drawing/2014/main" val="1552433659"/>
                    </a:ext>
                  </a:extLst>
                </a:gridCol>
                <a:gridCol w="3872354">
                  <a:extLst>
                    <a:ext uri="{9D8B030D-6E8A-4147-A177-3AD203B41FA5}">
                      <a16:colId xmlns:a16="http://schemas.microsoft.com/office/drawing/2014/main" val="1207219125"/>
                    </a:ext>
                  </a:extLst>
                </a:gridCol>
              </a:tblGrid>
              <a:tr h="586813">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537912">
                <a:tc>
                  <a:txBody>
                    <a:bodyPr/>
                    <a:lstStyle/>
                    <a:p>
                      <a:r>
                        <a:rPr lang="en-US" sz="1500" dirty="0">
                          <a:solidFill>
                            <a:srgbClr val="0D0DB3"/>
                          </a:solidFill>
                        </a:rPr>
                        <a:t>02-14-2026</a:t>
                      </a:r>
                    </a:p>
                  </a:txBody>
                  <a:tcPr/>
                </a:tc>
                <a:tc>
                  <a:txBody>
                    <a:bodyPr/>
                    <a:lstStyle/>
                    <a:p>
                      <a:r>
                        <a:rPr lang="en-US" sz="1600" dirty="0">
                          <a:solidFill>
                            <a:srgbClr val="0D0DB3"/>
                          </a:solidFill>
                        </a:rPr>
                        <a:t>SATURDAY</a:t>
                      </a:r>
                    </a:p>
                  </a:txBody>
                  <a:tcPr/>
                </a:tc>
                <a:tc>
                  <a:txBody>
                    <a:bodyPr/>
                    <a:lstStyle/>
                    <a:p>
                      <a:r>
                        <a:rPr lang="en-US" sz="1600" b="1" dirty="0">
                          <a:solidFill>
                            <a:srgbClr val="0D0DB3"/>
                          </a:solidFill>
                        </a:rPr>
                        <a:t>VALENTINE’S DAY</a:t>
                      </a:r>
                    </a:p>
                  </a:txBody>
                  <a:tcPr/>
                </a:tc>
                <a:extLst>
                  <a:ext uri="{0D108BD9-81ED-4DB2-BD59-A6C34878D82A}">
                    <a16:rowId xmlns:a16="http://schemas.microsoft.com/office/drawing/2014/main" val="3613032756"/>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02-16-2026</a:t>
                      </a:r>
                    </a:p>
                  </a:txBody>
                  <a:tcPr/>
                </a:tc>
                <a:tc>
                  <a:txBody>
                    <a:bodyPr/>
                    <a:lstStyle/>
                    <a:p>
                      <a:r>
                        <a:rPr lang="en-US" sz="1600" dirty="0">
                          <a:solidFill>
                            <a:srgbClr val="0D0DB3"/>
                          </a:solidFill>
                        </a:rPr>
                        <a:t>MONDAY</a:t>
                      </a:r>
                    </a:p>
                  </a:txBody>
                  <a:tcPr/>
                </a:tc>
                <a:tc>
                  <a:txBody>
                    <a:bodyPr/>
                    <a:lstStyle/>
                    <a:p>
                      <a:r>
                        <a:rPr lang="en-US" sz="1600" b="1" dirty="0">
                          <a:solidFill>
                            <a:srgbClr val="0D0DB3"/>
                          </a:solidFill>
                        </a:rPr>
                        <a:t>PRESIDENT’S DAY </a:t>
                      </a:r>
                    </a:p>
                  </a:txBody>
                  <a:tcPr/>
                </a:tc>
                <a:extLst>
                  <a:ext uri="{0D108BD9-81ED-4DB2-BD59-A6C34878D82A}">
                    <a16:rowId xmlns:a16="http://schemas.microsoft.com/office/drawing/2014/main" val="3524046459"/>
                  </a:ext>
                </a:extLst>
              </a:tr>
            </a:tbl>
          </a:graphicData>
        </a:graphic>
      </p:graphicFrame>
      <p:pic>
        <p:nvPicPr>
          <p:cNvPr id="7" name="Picture 6" descr="A bouquet of red roses">
            <a:extLst>
              <a:ext uri="{FF2B5EF4-FFF2-40B4-BE49-F238E27FC236}">
                <a16:creationId xmlns:a16="http://schemas.microsoft.com/office/drawing/2014/main" id="{4C2EA605-F20B-B420-F66D-1BF7C3A0E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74" y="3004600"/>
            <a:ext cx="4550846" cy="2891744"/>
          </a:xfrm>
          <a:prstGeom prst="rect">
            <a:avLst/>
          </a:prstGeom>
        </p:spPr>
      </p:pic>
      <p:pic>
        <p:nvPicPr>
          <p:cNvPr id="16" name="Picture 15" descr="Logo">
            <a:extLst>
              <a:ext uri="{FF2B5EF4-FFF2-40B4-BE49-F238E27FC236}">
                <a16:creationId xmlns:a16="http://schemas.microsoft.com/office/drawing/2014/main" id="{D14579C4-0D53-CC08-5292-421928C8D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728" y="3114169"/>
            <a:ext cx="4647654" cy="2821235"/>
          </a:xfrm>
          <a:prstGeom prst="rect">
            <a:avLst/>
          </a:prstGeom>
        </p:spPr>
      </p:pic>
    </p:spTree>
    <p:extLst>
      <p:ext uri="{BB962C8B-B14F-4D97-AF65-F5344CB8AC3E}">
        <p14:creationId xmlns:p14="http://schemas.microsoft.com/office/powerpoint/2010/main" val="182846662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sp>
        <p:nvSpPr>
          <p:cNvPr id="4" name="TextBox 3">
            <a:extLst>
              <a:ext uri="{FF2B5EF4-FFF2-40B4-BE49-F238E27FC236}">
                <a16:creationId xmlns:a16="http://schemas.microsoft.com/office/drawing/2014/main" id="{A9B7A493-FCCE-2DEA-4CF0-239199E0EB36}"/>
              </a:ext>
            </a:extLst>
          </p:cNvPr>
          <p:cNvSpPr txBox="1"/>
          <p:nvPr/>
        </p:nvSpPr>
        <p:spPr>
          <a:xfrm>
            <a:off x="777765" y="358464"/>
            <a:ext cx="7735613" cy="4624536"/>
          </a:xfrm>
          <a:prstGeom prst="rect">
            <a:avLst/>
          </a:prstGeom>
          <a:noFill/>
        </p:spPr>
        <p:txBody>
          <a:bodyPr wrap="square">
            <a:spAutoFit/>
          </a:bodyPr>
          <a:lstStyle/>
          <a:p>
            <a:pPr marL="0" marR="0">
              <a:lnSpc>
                <a:spcPct val="115000"/>
              </a:lnSpc>
              <a:spcAft>
                <a:spcPts val="800"/>
              </a:spcAft>
              <a:buNone/>
            </a:pPr>
            <a:r>
              <a:rPr lang="en-US" sz="14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SAFE CHECK</a:t>
            </a:r>
          </a:p>
          <a:p>
            <a:pPr marL="0" marR="0">
              <a:lnSpc>
                <a:spcPct val="115000"/>
              </a:lnSpc>
              <a:spcAft>
                <a:spcPts val="800"/>
              </a:spcAft>
              <a:buNone/>
            </a:pPr>
            <a:r>
              <a:rPr lang="en-US" sz="14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In the event of an emergency, ensuring the safety and well-being of all our residents is our top priority. We invite you to fill out our Spring Valley Safe Check form.  By registering, you can alert our police department and first responders about any unique requirements for you or your loved ones in case of a disaster. This includes information about the number of people and pets in your household, any special medical equipment that needs to be transported, and other critical details that will help us provide the best possible care and support during an evacuation.</a:t>
            </a:r>
          </a:p>
          <a:p>
            <a:pPr marL="0" marR="0">
              <a:lnSpc>
                <a:spcPct val="115000"/>
              </a:lnSpc>
              <a:spcAft>
                <a:spcPts val="800"/>
              </a:spcAft>
              <a:buNone/>
            </a:pPr>
            <a:r>
              <a:rPr lang="en-US" sz="14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 HOME SAFE </a:t>
            </a:r>
          </a:p>
          <a:p>
            <a:pPr marL="0" marR="0">
              <a:lnSpc>
                <a:spcPct val="115000"/>
              </a:lnSpc>
              <a:spcAft>
                <a:spcPts val="800"/>
              </a:spcAft>
              <a:buNone/>
            </a:pPr>
            <a:r>
              <a:rPr lang="en-US" sz="14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 the SVV Home Safe program is for anyone who may not be able to speak to emergency personnel for various physical/mental challenges (i.e., Autism, Alzheimer’s, Down Syndrome, etc.) that live in the City of Spring Valley Village.</a:t>
            </a:r>
          </a:p>
          <a:p>
            <a:pPr marL="0" marR="0">
              <a:lnSpc>
                <a:spcPct val="115000"/>
              </a:lnSpc>
              <a:spcAft>
                <a:spcPts val="800"/>
              </a:spcAft>
              <a:buNone/>
            </a:pPr>
            <a:r>
              <a:rPr lang="en-US" sz="14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If the person is registered with the program and is found wandering or reported missing, officers can look for their information in a computer database. Using the person’s physical description and photograph, officers can determine who they are, where they live and contact a caregiver.</a:t>
            </a:r>
          </a:p>
          <a:p>
            <a:pPr marL="0" marR="0">
              <a:lnSpc>
                <a:spcPct val="115000"/>
              </a:lnSpc>
              <a:spcAft>
                <a:spcPts val="800"/>
              </a:spcAft>
              <a:buNone/>
            </a:pPr>
            <a:r>
              <a:rPr lang="en-US" sz="14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Both registration forms can be found on City of Spring Valley Village website, </a:t>
            </a:r>
            <a:r>
              <a:rPr lang="en-US" sz="1400" u="sng"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www.springvalleytx.com</a:t>
            </a:r>
            <a:r>
              <a:rPr lang="en-US" sz="1400" kern="1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 under the Departments drop down menu and Police Department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7" name="Picture 6" descr="A picture containing text, mat&#10;&#10;AI-generated content may be incorrect.">
            <a:extLst>
              <a:ext uri="{FF2B5EF4-FFF2-40B4-BE49-F238E27FC236}">
                <a16:creationId xmlns:a16="http://schemas.microsoft.com/office/drawing/2014/main" id="{55A7CF40-7181-0FE8-1200-7478017B3ED0}"/>
              </a:ext>
            </a:extLst>
          </p:cNvPr>
          <p:cNvPicPr>
            <a:picLocks noChangeAspect="1"/>
          </p:cNvPicPr>
          <p:nvPr/>
        </p:nvPicPr>
        <p:blipFill>
          <a:blip r:embed="rId4"/>
          <a:stretch>
            <a:fillRect/>
          </a:stretch>
        </p:blipFill>
        <p:spPr>
          <a:xfrm>
            <a:off x="952500" y="5222765"/>
            <a:ext cx="2232134" cy="1488090"/>
          </a:xfrm>
          <a:prstGeom prst="rect">
            <a:avLst/>
          </a:prstGeom>
        </p:spPr>
      </p:pic>
      <p:pic>
        <p:nvPicPr>
          <p:cNvPr id="11" name="Picture 10" descr="Text">
            <a:extLst>
              <a:ext uri="{FF2B5EF4-FFF2-40B4-BE49-F238E27FC236}">
                <a16:creationId xmlns:a16="http://schemas.microsoft.com/office/drawing/2014/main" id="{F43979AD-1B75-D2DD-7E49-439862B48ED9}"/>
              </a:ext>
            </a:extLst>
          </p:cNvPr>
          <p:cNvPicPr>
            <a:picLocks noChangeAspect="1"/>
          </p:cNvPicPr>
          <p:nvPr/>
        </p:nvPicPr>
        <p:blipFill>
          <a:blip r:embed="rId5"/>
          <a:stretch>
            <a:fillRect/>
          </a:stretch>
        </p:blipFill>
        <p:spPr>
          <a:xfrm>
            <a:off x="5628648" y="5149631"/>
            <a:ext cx="2451537" cy="1634358"/>
          </a:xfrm>
          <a:prstGeom prst="rect">
            <a:avLst/>
          </a:prstGeom>
        </p:spPr>
      </p:pic>
    </p:spTree>
    <p:extLst>
      <p:ext uri="{BB962C8B-B14F-4D97-AF65-F5344CB8AC3E}">
        <p14:creationId xmlns:p14="http://schemas.microsoft.com/office/powerpoint/2010/main" val="176528513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a:extLst>
            <a:ext uri="{FF2B5EF4-FFF2-40B4-BE49-F238E27FC236}">
              <a16:creationId xmlns:a16="http://schemas.microsoft.com/office/drawing/2014/main" id="{113DB9A9-F42C-C97C-4633-FECF15F89DEB}"/>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F8CC0A45-D73D-C3C9-F26C-8B6AD836A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248C9C49-7B52-C753-B869-EEDC3B7F9CAC}"/>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AF0A29EF-6144-578F-3633-5BC0C76B8513}"/>
              </a:ext>
            </a:extLst>
          </p:cNvPr>
          <p:cNvSpPr txBox="1">
            <a:spLocks/>
          </p:cNvSpPr>
          <p:nvPr/>
        </p:nvSpPr>
        <p:spPr>
          <a:xfrm>
            <a:off x="998608" y="539991"/>
            <a:ext cx="5190836" cy="545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47DBFAB8-3FA9-A2CF-DCB7-15374A760B3C}"/>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48B93853-6C3E-9394-6015-4B259F1E0EF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872FAE57-60F6-0398-93C0-012729AAAB3A}"/>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sp>
        <p:nvSpPr>
          <p:cNvPr id="3" name="TextBox 2">
            <a:extLst>
              <a:ext uri="{FF2B5EF4-FFF2-40B4-BE49-F238E27FC236}">
                <a16:creationId xmlns:a16="http://schemas.microsoft.com/office/drawing/2014/main" id="{63AC0A78-8B85-936C-F644-D6075CB4DE82}"/>
              </a:ext>
            </a:extLst>
          </p:cNvPr>
          <p:cNvSpPr txBox="1"/>
          <p:nvPr/>
        </p:nvSpPr>
        <p:spPr>
          <a:xfrm>
            <a:off x="378372" y="893379"/>
            <a:ext cx="8524148" cy="4431983"/>
          </a:xfrm>
          <a:prstGeom prst="rect">
            <a:avLst/>
          </a:prstGeom>
          <a:noFill/>
        </p:spPr>
        <p:txBody>
          <a:bodyPr wrap="square">
            <a:spAutoFit/>
          </a:bodyPr>
          <a:lstStyle/>
          <a:p>
            <a:pPr algn="l">
              <a:buNone/>
            </a:pPr>
            <a:r>
              <a:rPr lang="en-US" b="0" i="0" dirty="0">
                <a:solidFill>
                  <a:srgbClr val="16537E"/>
                </a:solidFill>
                <a:effectLst/>
                <a:latin typeface="Aptos" panose="020B0004020202020204" pitchFamily="34" charset="0"/>
              </a:rPr>
              <a:t>The Spring Valley Village Police Department would like to remind the public of a recent change in Texas law that eliminated temporary paper license plates. As a result, vehicles are now issued permanent metal license plates at the time of purchase.</a:t>
            </a:r>
            <a:endParaRPr lang="en-US" b="0" i="0" dirty="0">
              <a:solidFill>
                <a:srgbClr val="242424"/>
              </a:solidFill>
              <a:effectLst/>
              <a:latin typeface="Aptos" panose="020B0004020202020204" pitchFamily="34" charset="0"/>
            </a:endParaRPr>
          </a:p>
          <a:p>
            <a:pPr algn="l">
              <a:buNone/>
            </a:pPr>
            <a:r>
              <a:rPr lang="en-US" b="0" i="0" dirty="0">
                <a:solidFill>
                  <a:srgbClr val="16537E"/>
                </a:solidFill>
                <a:effectLst/>
                <a:latin typeface="Aptos" panose="020B0004020202020204" pitchFamily="34" charset="0"/>
              </a:rPr>
              <a:t>We encourage residents to take steps to help protect their license plates from theft or tampering.</a:t>
            </a:r>
            <a:endParaRPr lang="en-US" b="0" i="0" dirty="0">
              <a:solidFill>
                <a:srgbClr val="242424"/>
              </a:solidFill>
              <a:effectLst/>
              <a:latin typeface="Aptos" panose="020B0004020202020204" pitchFamily="34" charset="0"/>
            </a:endParaRPr>
          </a:p>
          <a:p>
            <a:pPr algn="l">
              <a:buNone/>
            </a:pPr>
            <a:r>
              <a:rPr lang="en-US" b="1" i="0" dirty="0">
                <a:solidFill>
                  <a:srgbClr val="16537E"/>
                </a:solidFill>
                <a:effectLst/>
                <a:latin typeface="Aptos" panose="020B0004020202020204" pitchFamily="34" charset="0"/>
              </a:rPr>
              <a:t>Tips to Secure Your License Plates:</a:t>
            </a:r>
            <a:endParaRPr lang="en-US"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400" b="0" i="0" dirty="0">
                <a:solidFill>
                  <a:srgbClr val="16537E"/>
                </a:solidFill>
                <a:effectLst/>
                <a:latin typeface="Aptos" panose="020B0004020202020204" pitchFamily="34" charset="0"/>
              </a:rPr>
              <a:t>Use tamper-resistant or anti-theft screws (these can be found on Amazon)</a:t>
            </a:r>
          </a:p>
          <a:p>
            <a:pPr marL="0" marR="0" algn="l">
              <a:buFont typeface="Arial" panose="020B0604020202020204" pitchFamily="34" charset="0"/>
              <a:buChar char="•"/>
            </a:pPr>
            <a:r>
              <a:rPr lang="en-US" sz="1400" b="0" i="0" dirty="0">
                <a:solidFill>
                  <a:srgbClr val="16537E"/>
                </a:solidFill>
                <a:effectLst/>
                <a:latin typeface="Aptos" panose="020B0004020202020204" pitchFamily="34" charset="0"/>
              </a:rPr>
              <a:t>Install a locking license plate frame (can be found on Amazon)</a:t>
            </a:r>
          </a:p>
          <a:p>
            <a:pPr marL="0" marR="0" algn="l">
              <a:buFont typeface="Arial" panose="020B0604020202020204" pitchFamily="34" charset="0"/>
              <a:buChar char="•"/>
            </a:pPr>
            <a:r>
              <a:rPr lang="en-US" sz="1400" b="0" i="0" dirty="0">
                <a:solidFill>
                  <a:srgbClr val="16537E"/>
                </a:solidFill>
                <a:effectLst/>
                <a:latin typeface="Aptos" panose="020B0004020202020204" pitchFamily="34" charset="0"/>
              </a:rPr>
              <a:t>Park in well-lit areas or inside a garage when possible</a:t>
            </a:r>
          </a:p>
          <a:p>
            <a:pPr marL="0" marR="0" algn="l">
              <a:buFont typeface="Arial" panose="020B0604020202020204" pitchFamily="34" charset="0"/>
              <a:buChar char="•"/>
            </a:pPr>
            <a:r>
              <a:rPr lang="en-US" sz="1400" b="0" i="0" dirty="0">
                <a:solidFill>
                  <a:srgbClr val="16537E"/>
                </a:solidFill>
                <a:effectLst/>
                <a:latin typeface="Aptos" panose="020B0004020202020204" pitchFamily="34" charset="0"/>
              </a:rPr>
              <a:t>Use security cameras or motion-activated lighting</a:t>
            </a:r>
          </a:p>
          <a:p>
            <a:pPr marL="0" marR="0" algn="l">
              <a:buFont typeface="Arial" panose="020B0604020202020204" pitchFamily="34" charset="0"/>
              <a:buChar char="•"/>
            </a:pPr>
            <a:r>
              <a:rPr lang="en-US" sz="1400" b="0" i="0" dirty="0">
                <a:solidFill>
                  <a:srgbClr val="16537E"/>
                </a:solidFill>
                <a:effectLst/>
                <a:latin typeface="Aptos" panose="020B0004020202020204" pitchFamily="34" charset="0"/>
              </a:rPr>
              <a:t>Periodically check plates to ensure they are secure</a:t>
            </a:r>
          </a:p>
          <a:p>
            <a:pPr marL="0" marR="0" algn="l">
              <a:buFont typeface="Arial" panose="020B0604020202020204" pitchFamily="34" charset="0"/>
              <a:buChar char="•"/>
            </a:pPr>
            <a:endParaRPr lang="en-US" sz="1400" b="0" i="0" dirty="0">
              <a:solidFill>
                <a:srgbClr val="16537E"/>
              </a:solidFill>
              <a:effectLst/>
              <a:latin typeface="Aptos" panose="020B0004020202020204" pitchFamily="34" charset="0"/>
            </a:endParaRPr>
          </a:p>
          <a:p>
            <a:pPr algn="l">
              <a:buNone/>
            </a:pPr>
            <a:r>
              <a:rPr lang="en-US" b="0" i="0" dirty="0">
                <a:solidFill>
                  <a:srgbClr val="16537E"/>
                </a:solidFill>
                <a:effectLst/>
                <a:latin typeface="Aptos" panose="020B0004020202020204" pitchFamily="34" charset="0"/>
              </a:rPr>
              <a:t>If your license plate is lost or stolen, please report it promptly to the Spring Valley Police Department at 713-465-8323.</a:t>
            </a:r>
            <a:endParaRPr lang="en-US" b="0" i="0" dirty="0">
              <a:solidFill>
                <a:srgbClr val="242424"/>
              </a:solidFill>
              <a:effectLst/>
              <a:latin typeface="Aptos" panose="020B0004020202020204" pitchFamily="34" charset="0"/>
            </a:endParaRPr>
          </a:p>
          <a:p>
            <a:pPr algn="l">
              <a:buNone/>
            </a:pPr>
            <a:r>
              <a:rPr lang="en-US" b="0" i="0" dirty="0">
                <a:solidFill>
                  <a:srgbClr val="16537E"/>
                </a:solidFill>
                <a:effectLst/>
                <a:latin typeface="Aptos" panose="020B0004020202020204" pitchFamily="34" charset="0"/>
              </a:rPr>
              <a:t>Thank you for your continued cooperation in keeping our community safe.</a:t>
            </a:r>
          </a:p>
          <a:p>
            <a:pPr algn="l">
              <a:buNone/>
            </a:pPr>
            <a:r>
              <a:rPr lang="en-US" dirty="0">
                <a:solidFill>
                  <a:srgbClr val="16537E"/>
                </a:solidFill>
                <a:latin typeface="Aptos" panose="020B0004020202020204" pitchFamily="34" charset="0"/>
              </a:rPr>
              <a:t>                                                                            Captain C. Menchaca</a:t>
            </a:r>
            <a:endParaRPr lang="en-US" b="0" i="0" dirty="0">
              <a:solidFill>
                <a:srgbClr val="242424"/>
              </a:solidFill>
              <a:effectLst/>
              <a:latin typeface="Aptos" panose="020B0004020202020204" pitchFamily="34" charset="0"/>
            </a:endParaRPr>
          </a:p>
        </p:txBody>
      </p:sp>
      <p:pic>
        <p:nvPicPr>
          <p:cNvPr id="5" name="Picture 4" descr="A blue and red sign">
            <a:extLst>
              <a:ext uri="{FF2B5EF4-FFF2-40B4-BE49-F238E27FC236}">
                <a16:creationId xmlns:a16="http://schemas.microsoft.com/office/drawing/2014/main" id="{D1BB1450-1539-9784-9FF9-11DFF9E7B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608" y="5316614"/>
            <a:ext cx="2466155" cy="1264967"/>
          </a:xfrm>
          <a:prstGeom prst="rect">
            <a:avLst/>
          </a:prstGeom>
        </p:spPr>
      </p:pic>
    </p:spTree>
    <p:extLst>
      <p:ext uri="{BB962C8B-B14F-4D97-AF65-F5344CB8AC3E}">
        <p14:creationId xmlns:p14="http://schemas.microsoft.com/office/powerpoint/2010/main" val="412563977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10" name="Picture 9" descr="Table">
            <a:extLst>
              <a:ext uri="{FF2B5EF4-FFF2-40B4-BE49-F238E27FC236}">
                <a16:creationId xmlns:a16="http://schemas.microsoft.com/office/drawing/2014/main" id="{9B7264A3-71D3-E153-7979-B0AC0BA63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36" y="730852"/>
            <a:ext cx="6353980" cy="6027300"/>
          </a:xfrm>
          <a:prstGeom prst="rect">
            <a:avLst/>
          </a:prstGeom>
        </p:spPr>
      </p:pic>
      <p:sp>
        <p:nvSpPr>
          <p:cNvPr id="11" name="TextBox 10">
            <a:extLst>
              <a:ext uri="{FF2B5EF4-FFF2-40B4-BE49-F238E27FC236}">
                <a16:creationId xmlns:a16="http://schemas.microsoft.com/office/drawing/2014/main" id="{A8AC9327-ECF2-824D-F86F-B396EC8903C4}"/>
              </a:ext>
            </a:extLst>
          </p:cNvPr>
          <p:cNvSpPr txBox="1"/>
          <p:nvPr/>
        </p:nvSpPr>
        <p:spPr>
          <a:xfrm>
            <a:off x="914400" y="252248"/>
            <a:ext cx="6180083" cy="738664"/>
          </a:xfrm>
          <a:prstGeom prst="rect">
            <a:avLst/>
          </a:prstGeom>
          <a:noFill/>
        </p:spPr>
        <p:txBody>
          <a:bodyPr wrap="square" rtlCol="0">
            <a:spAutoFit/>
          </a:bodyPr>
          <a:lstStyle/>
          <a:p>
            <a:r>
              <a:rPr lang="en-US" sz="2400" dirty="0"/>
              <a:t>F</a:t>
            </a:r>
            <a:r>
              <a:rPr lang="en-US" sz="2400" b="1" dirty="0">
                <a:solidFill>
                  <a:srgbClr val="0D0DB3"/>
                </a:solidFill>
                <a:latin typeface="Agency FB" panose="020B0503020202020204" pitchFamily="34" charset="0"/>
              </a:rPr>
              <a:t>SPRING VALLEY POLICE DEPARTMENT </a:t>
            </a:r>
          </a:p>
          <a:p>
            <a:endParaRPr lang="en-US" dirty="0"/>
          </a:p>
        </p:txBody>
      </p:sp>
      <p:pic>
        <p:nvPicPr>
          <p:cNvPr id="16" name="Picture 15" descr="A picture containing logo">
            <a:extLst>
              <a:ext uri="{FF2B5EF4-FFF2-40B4-BE49-F238E27FC236}">
                <a16:creationId xmlns:a16="http://schemas.microsoft.com/office/drawing/2014/main" id="{B8B4CD2C-6802-DECD-531C-793297C89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483" y="3978360"/>
            <a:ext cx="2188075" cy="1622973"/>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a:extLst>
            <a:ext uri="{FF2B5EF4-FFF2-40B4-BE49-F238E27FC236}">
              <a16:creationId xmlns:a16="http://schemas.microsoft.com/office/drawing/2014/main" id="{37791B19-C864-C1E5-4176-68334D93EA9B}"/>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6575BC00-0B91-3A76-3A7D-181D5720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847B6911-42C6-ED0E-12FB-53C704880F78}"/>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4638D4E8-E97B-FFE4-D1CC-CCECAAD9EA30}"/>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SPRING VALLEY VILLAGE</a:t>
            </a:r>
          </a:p>
          <a:p>
            <a:pPr>
              <a:lnSpc>
                <a:spcPct val="120000"/>
              </a:lnSpc>
            </a:pPr>
            <a:r>
              <a:rPr lang="en-US" sz="4800" b="1" dirty="0">
                <a:solidFill>
                  <a:srgbClr val="0D0DB3"/>
                </a:solidFill>
                <a:latin typeface="Agency FB" panose="020B0503020202020204" pitchFamily="34" charset="0"/>
              </a:rPr>
              <a:t>CALLS BY TYPE:    01-01-2026 THRU 01-31-2026</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90E34B07-4C17-6A8C-3540-F16252874070}"/>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B58A061A-6CD6-F27E-70B1-BE9C94A1BEEB}"/>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3EA1B57B-4E7D-86EB-0763-141DADE191CD}"/>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descr="Table">
            <a:extLst>
              <a:ext uri="{FF2B5EF4-FFF2-40B4-BE49-F238E27FC236}">
                <a16:creationId xmlns:a16="http://schemas.microsoft.com/office/drawing/2014/main" id="{459793F6-9925-8F84-1A57-481B3D3AD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75" y="1540344"/>
            <a:ext cx="7130158" cy="3740783"/>
          </a:xfrm>
          <a:prstGeom prst="rect">
            <a:avLst/>
          </a:prstGeom>
        </p:spPr>
      </p:pic>
    </p:spTree>
    <p:extLst>
      <p:ext uri="{BB962C8B-B14F-4D97-AF65-F5344CB8AC3E}">
        <p14:creationId xmlns:p14="http://schemas.microsoft.com/office/powerpoint/2010/main" val="317804580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13744</TotalTime>
  <Words>831</Words>
  <Application>Microsoft Office PowerPoint</Application>
  <PresentationFormat>Widescreen</PresentationFormat>
  <Paragraphs>98</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Agency FB</vt:lpstr>
      <vt:lpstr>Aptos</vt:lpstr>
      <vt:lpstr>Arial</vt:lpstr>
      <vt:lpstr>Bahnschrift SemiCondensed</vt:lpstr>
      <vt:lpstr>Britannic Bold</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148</cp:revision>
  <cp:lastPrinted>2026-02-01T22:12:15Z</cp:lastPrinted>
  <dcterms:created xsi:type="dcterms:W3CDTF">2022-04-29T05:53:13Z</dcterms:created>
  <dcterms:modified xsi:type="dcterms:W3CDTF">2026-02-01T22:12:28Z</dcterms:modified>
</cp:coreProperties>
</file>